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347" r:id="rId21"/>
    <p:sldId id="275" r:id="rId22"/>
    <p:sldId id="276" r:id="rId23"/>
    <p:sldId id="277" r:id="rId24"/>
    <p:sldId id="279" r:id="rId25"/>
    <p:sldId id="348" r:id="rId26"/>
    <p:sldId id="281" r:id="rId27"/>
    <p:sldId id="282" r:id="rId28"/>
    <p:sldId id="283" r:id="rId29"/>
    <p:sldId id="284" r:id="rId30"/>
    <p:sldId id="287" r:id="rId31"/>
    <p:sldId id="288" r:id="rId32"/>
    <p:sldId id="289" r:id="rId33"/>
    <p:sldId id="291" r:id="rId34"/>
    <p:sldId id="293" r:id="rId35"/>
    <p:sldId id="295" r:id="rId36"/>
    <p:sldId id="306" r:id="rId37"/>
    <p:sldId id="307" r:id="rId38"/>
    <p:sldId id="308" r:id="rId39"/>
    <p:sldId id="310" r:id="rId40"/>
    <p:sldId id="312" r:id="rId41"/>
    <p:sldId id="313" r:id="rId42"/>
    <p:sldId id="315" r:id="rId43"/>
    <p:sldId id="316" r:id="rId44"/>
    <p:sldId id="317" r:id="rId45"/>
    <p:sldId id="320" r:id="rId46"/>
    <p:sldId id="322" r:id="rId47"/>
    <p:sldId id="324" r:id="rId48"/>
    <p:sldId id="325" r:id="rId49"/>
    <p:sldId id="327" r:id="rId50"/>
    <p:sldId id="328" r:id="rId51"/>
    <p:sldId id="329" r:id="rId52"/>
    <p:sldId id="330" r:id="rId53"/>
    <p:sldId id="331" r:id="rId54"/>
    <p:sldId id="332" r:id="rId55"/>
    <p:sldId id="333" r:id="rId56"/>
    <p:sldId id="334" r:id="rId57"/>
    <p:sldId id="335" r:id="rId58"/>
    <p:sldId id="336" r:id="rId59"/>
    <p:sldId id="337" r:id="rId60"/>
    <p:sldId id="338" r:id="rId61"/>
    <p:sldId id="339" r:id="rId62"/>
    <p:sldId id="340" r:id="rId63"/>
    <p:sldId id="341" r:id="rId64"/>
    <p:sldId id="342" r:id="rId65"/>
    <p:sldId id="343" r:id="rId66"/>
    <p:sldId id="344" r:id="rId67"/>
    <p:sldId id="345" r:id="rId68"/>
    <p:sldId id="346" r:id="rId69"/>
    <p:sldId id="349" r:id="rId70"/>
    <p:sldId id="350" r:id="rId71"/>
    <p:sldId id="352" r:id="rId72"/>
    <p:sldId id="351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41" autoAdjust="0"/>
  </p:normalViewPr>
  <p:slideViewPr>
    <p:cSldViewPr>
      <p:cViewPr varScale="1">
        <p:scale>
          <a:sx n="72" d="100"/>
          <a:sy n="72" d="100"/>
        </p:scale>
        <p:origin x="-154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05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05AB5-6F24-4D1B-B354-7271F282BF35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E931F-481E-4AD1-AE2C-D2F386C61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2456-E68C-4302-AF5E-0EDDE61A2AB3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A0A83-3710-4C7B-A67E-026C34EEAD34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A099-BD32-40DC-A8E8-DB086FF5A185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30441-D2EA-4150-B785-2B060F7D57C9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29575-A114-48CA-9280-4DC343C8187C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C646B-5D06-4AC6-8F95-FFD45BF9A972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34D9E-9A7E-4682-B089-920F02EA60ED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E7D2-9162-4BA7-B5B1-31AC65E28E3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8184-11EC-4798-B6D3-0B27A375A9B7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0078-A94C-488D-A7CD-CFFB661576EB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FA72-C563-4F24-9129-CB4E38A374D9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25F2DA4-9934-4578-8153-D3CC5802D14B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ACDC34B-7B5F-43EE-A23D-FB0AE27F4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Индустријска фармација са козметологијом </a:t>
            </a:r>
            <a:b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КОЖА, КОСА</a:t>
            </a:r>
            <a:r>
              <a:rPr lang="en-GB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НОКТИ</a:t>
            </a:r>
            <a:endParaRPr lang="en-US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Cyrl-CS" dirty="0"/>
          </a:p>
          <a:p>
            <a:r>
              <a:rPr lang="sr-Cyrl-RS" dirty="0" smtClean="0"/>
              <a:t>доц</a:t>
            </a:r>
            <a:r>
              <a:rPr lang="sr-Cyrl-CS" dirty="0" smtClean="0"/>
              <a:t>. др Аница Петровић</a:t>
            </a:r>
            <a:endParaRPr lang="sr-Cyrl-C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51816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Зрнасти </a:t>
            </a:r>
            <a:r>
              <a:rPr lang="sr-Cyrl-C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слој </a:t>
            </a:r>
          </a:p>
          <a:p>
            <a:pPr algn="ctr">
              <a:buNone/>
            </a:pPr>
            <a:r>
              <a:rPr lang="sr-Cyrl-C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granulosum</a:t>
            </a:r>
            <a:r>
              <a:rPr lang="sr-Cyrl-C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Састоји се од 2-3 реда спљоштених вретенастих ћелија које имају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једро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Код њих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постоје интрацелуларне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фибриле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екстрацелуларни мостићи </a:t>
            </a:r>
            <a:r>
              <a:rPr lang="sr-Cyrl-CS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збијају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 цитоплазми тих ћелија налазе се неједнака зрна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кератохијалина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, који је узгредни продукт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кератинизације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2" descr="D:\Users\Anica Petković\Desktop\INDUSTRIJSKA FARMACIJA\EpidermisLayerCells.en.x5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371600"/>
            <a:ext cx="4267200" cy="4655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876800" cy="68580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US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Сјајни </a:t>
            </a:r>
            <a:r>
              <a:rPr lang="sr-Cyrl-C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слој</a:t>
            </a:r>
            <a:endParaRPr lang="en-GB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lucidum</a:t>
            </a:r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Састоји се од 1-2 реда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ћелија</a:t>
            </a:r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Овде ћелије све више губе своја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обележја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Процес 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се развија у смислу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кератинизације</a:t>
            </a:r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Једро је јако спљоштено, а у цитоплазми ћелија јављају се крупне капи зејтинасте материје која се назива </a:t>
            </a:r>
            <a:r>
              <a:rPr lang="sr-Cyrl-C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елеидин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, а која представља смешу </a:t>
            </a:r>
            <a:r>
              <a:rPr lang="sr-Cyrl-C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албумоза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C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2" descr="D:\Users\Anica Petković\Desktop\INDUSTRIJSKA FARMACIJA\EpidermisLayerCells.en.x5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371600"/>
            <a:ext cx="4267200" cy="4655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6096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Екстрацелуларни мостићи збијају се по ободу ћелија у виду </a:t>
            </a:r>
            <a:r>
              <a:rPr lang="sr-Cyrl-C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чаура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. Из тог ивичног слоја настаје </a:t>
            </a:r>
            <a:r>
              <a:rPr lang="sr-Cyrl-C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кератин</a:t>
            </a: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рожаста, чврста материја, лако ломљива, сјајна изгледа, са великим индексом преламања светлости. </a:t>
            </a: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У ћелијама се јављају </a:t>
            </a:r>
            <a:r>
              <a:rPr lang="sr-Cyrl-C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масна тела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C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гликоген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Значи, у чвр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тим ћелијама овог слоја јавља се кератин.</a:t>
            </a: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Сјајни слој је најразвијенији и јасно видљив на длановима и табанима, односно у пределима где је рожасти слој најдебљи. </a:t>
            </a: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На другим деловима коже скоро је невидљив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4572000" cy="5867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Рожасти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слој</a:t>
            </a:r>
            <a:endParaRPr lang="en-GB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GB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(stratum </a:t>
            </a:r>
            <a:r>
              <a:rPr lang="en-GB" sz="20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corneum</a:t>
            </a:r>
            <a:r>
              <a:rPr lang="en-GB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Дебљина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се креће од 12 микрона на трбуху до 260 микрона на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табанима</a:t>
            </a: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Док се код ћелија предходног, сјајног слоја кератин јавља само на ивицама ћелије најповршнијег дела, у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рожастом слоју кератин се јавља у виду кератинских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љуспи</a:t>
            </a:r>
            <a:endParaRPr lang="sr-Cyrl-CS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Кератинске љуспе представљају преображене, девитализоване ћелије епидерма, које су, постепено прелазећи из слоја у слој – од матичног до овог последњег, </a:t>
            </a:r>
            <a:r>
              <a:rPr lang="sr-Cyrl-C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изгубиле одлике живе </a:t>
            </a:r>
            <a:r>
              <a:rPr lang="sr-Cyrl-C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ћелије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2" descr="D:\Users\Anica Petković\Desktop\INDUSTRIJSKA FARMACIJA\EpidermisLayerCells.en.x5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66800"/>
            <a:ext cx="4267200" cy="4655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382000" cy="6172200"/>
          </a:xfrm>
        </p:spPr>
        <p:txBody>
          <a:bodyPr>
            <a:noAutofit/>
          </a:bodyPr>
          <a:lstStyle/>
          <a:p>
            <a:pPr algn="just"/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Ћелије овог слоја </a:t>
            </a:r>
            <a:r>
              <a:rPr lang="sr-Cyrl-C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губе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хистолошку структуру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 губе воду, немају једра, а протоплазма је претворена у рожасте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љуспице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Љуспице су у средини испуњене масним наслагама које им дају гипкост и не пропустљивост за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воду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На самој површини рожастог слоја кератинске љуспице губе кохезиону моћ између себе те се одвајају љуште и отпадају као отпадни слој - </a:t>
            </a:r>
            <a:r>
              <a:rPr lang="en-US" sz="2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2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desquamans</a:t>
            </a:r>
            <a:endParaRPr lang="en-GB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Десквамацијом се завршава еволутивни процес промена ћелија епидерма од матичног ка крајњем отпадном слоју. 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Цео процес претварања матичног слоја у кератинску љуспицу назива се процес </a:t>
            </a:r>
            <a:r>
              <a:rPr lang="sr-Cyrl-CS" sz="2200" b="1" dirty="0">
                <a:latin typeface="Times New Roman" pitchFamily="18" charset="0"/>
                <a:cs typeface="Times New Roman" pitchFamily="18" charset="0"/>
              </a:rPr>
              <a:t>кератинизације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6019800"/>
          </a:xfrm>
        </p:spPr>
        <p:txBody>
          <a:bodyPr>
            <a:normAutofit/>
          </a:bodyPr>
          <a:lstStyle/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Познато је да до процеса кератинизације не долази на природним слузокожама које су увек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влажне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Међутим ако су изложене дејству ваздуха, доћи ће до њиховог сушења и орожавања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Може се закључити да процес орожавања зависи од присуства, односно од дејства сувог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ваздуха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Механички утицаји удружени са ваздухом убрзавају процес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орожавања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 поред тога, процес орожавања сматра се процесом продукције, а не деградације.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rmAutofit lnSpcReduction="10000"/>
          </a:bodyPr>
          <a:lstStyle/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Кератинизација представља сложен физичко-хемијски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механизам</a:t>
            </a:r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у физиолошком смислу је регенеративни процес значајан за очување интегритета коже и њених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функција </a:t>
            </a:r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По хемијском саставу, кератин је </a:t>
            </a:r>
            <a:r>
              <a:rPr lang="sr-Cyrl-C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склеропротеин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 састављен од 18 амино-киселина</a:t>
            </a:r>
          </a:p>
          <a:p>
            <a:pPr algn="just"/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Највише је  оних са полипептидно-дисулфидним везама. </a:t>
            </a:r>
          </a:p>
          <a:p>
            <a:pPr algn="just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Anica Petković\Desktop\INDUSTRIJSKA FARMACIJA\Structural-features-of-beta-left-side-and-alpha-right-side-kerat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151086"/>
            <a:ext cx="4419600" cy="2706914"/>
          </a:xfrm>
          <a:prstGeom prst="rect">
            <a:avLst/>
          </a:prstGeom>
          <a:noFill/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α кератин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β кератин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1447800"/>
            <a:ext cx="3929544" cy="3733800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мекше конзистенције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себи садржи масти а налази се у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покожици</a:t>
            </a: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Сматра се да за стварање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битну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улогу има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гликоген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који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оксидацијом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прелази у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масне киселине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а даљом синтезом у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масти</a:t>
            </a:r>
            <a:endParaRPr lang="sr-Cyrl-C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тврди кератин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нема у себи масти структура му је компактнија и гради нокте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Поред кератиноцита у епидерму се налазе ћелије које у епидерм долазе током ембрионалног развоја или епидерм насељавају после рођења. 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Ту групу ћелија чине: Лангерханс-ове ћелије, меланоцити и Меркелове ћелије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3962400" cy="6172200"/>
          </a:xfrm>
        </p:spPr>
        <p:txBody>
          <a:bodyPr>
            <a:normAutofit/>
          </a:bodyPr>
          <a:lstStyle/>
          <a:p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Лангерханс-ове ћелије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су дендритичне и потичу из коштане сржи. 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Налазе се у средњем делу спинозног слоја и у горњем слоју спољног омотача длаке. 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Значајне су за настанак алергијских реакција.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419600" y="609600"/>
            <a:ext cx="4430712" cy="5715000"/>
            <a:chOff x="113" y="164"/>
            <a:chExt cx="2359" cy="2087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113" y="201"/>
              <a:ext cx="2274" cy="1955"/>
              <a:chOff x="204" y="981"/>
              <a:chExt cx="2720" cy="2422"/>
            </a:xfrm>
          </p:grpSpPr>
          <p:pic>
            <p:nvPicPr>
              <p:cNvPr id="7" name="Picture 7" descr="z4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6000" contrast="12000"/>
              </a:blip>
              <a:srcRect l="3772" r="22018"/>
              <a:stretch>
                <a:fillRect/>
              </a:stretch>
            </p:blipFill>
            <p:spPr bwMode="auto">
              <a:xfrm>
                <a:off x="204" y="981"/>
                <a:ext cx="2220" cy="2422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</p:pic>
          <p:sp>
            <p:nvSpPr>
              <p:cNvPr id="8" name="Rectangle 8"/>
              <p:cNvSpPr>
                <a:spLocks noChangeArrowheads="1"/>
              </p:cNvSpPr>
              <p:nvPr/>
            </p:nvSpPr>
            <p:spPr bwMode="auto">
              <a:xfrm>
                <a:off x="2064" y="3113"/>
                <a:ext cx="498" cy="13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sr-Cyrl-CS" sz="1000"/>
                  <a:t>Меланоцит</a:t>
                </a:r>
                <a:endParaRPr lang="en-US" sz="1000"/>
              </a:p>
            </p:txBody>
          </p:sp>
          <p:sp>
            <p:nvSpPr>
              <p:cNvPr id="9" name="Rectangle 9"/>
              <p:cNvSpPr>
                <a:spLocks noChangeArrowheads="1"/>
              </p:cNvSpPr>
              <p:nvPr/>
            </p:nvSpPr>
            <p:spPr bwMode="auto">
              <a:xfrm>
                <a:off x="2381" y="1298"/>
                <a:ext cx="498" cy="2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sr-Cyrl-CS" sz="1000" b="1"/>
                  <a:t>Лангерхансова</a:t>
                </a:r>
              </a:p>
              <a:p>
                <a:pPr algn="ctr"/>
                <a:r>
                  <a:rPr lang="sr-Cyrl-CS" sz="1000" b="1"/>
                  <a:t>ћелија</a:t>
                </a:r>
                <a:endParaRPr lang="en-US" sz="1000" b="1"/>
              </a:p>
            </p:txBody>
          </p:sp>
          <p:sp>
            <p:nvSpPr>
              <p:cNvPr id="10" name="Rectangle 10"/>
              <p:cNvSpPr>
                <a:spLocks noChangeArrowheads="1"/>
              </p:cNvSpPr>
              <p:nvPr/>
            </p:nvSpPr>
            <p:spPr bwMode="auto">
              <a:xfrm>
                <a:off x="2426" y="2069"/>
                <a:ext cx="498" cy="13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sr-Cyrl-CS" sz="1000"/>
                  <a:t>Кератиноцит</a:t>
                </a:r>
                <a:endParaRPr lang="en-US" sz="1000"/>
              </a:p>
            </p:txBody>
          </p:sp>
        </p:grp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113" y="164"/>
              <a:ext cx="2359" cy="2087"/>
            </a:xfrm>
            <a:prstGeom prst="rect">
              <a:avLst/>
            </a:prstGeom>
            <a:noFill/>
            <a:ln w="1905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05800" cy="6019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Меланоцити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су дендритичне ћелије које су после рођења смештене: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 базалном слоју епидерма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спољашњем омотачу длаке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булбусу длаке</a:t>
            </a: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ерму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слузокожама... </a:t>
            </a: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 њима се синтетише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меланин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, пигмент од којег потиче боја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коже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382000" cy="6019800"/>
          </a:xfrm>
        </p:spPr>
        <p:txBody>
          <a:bodyPr>
            <a:normAutofit lnSpcReduction="10000"/>
          </a:bodyPr>
          <a:lstStyle/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Кожа представља највећи орган људског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На појединим местима кожа прелази у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слузокоже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: уста, нос, полни органи, мокраћни канал,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ректум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Дебљина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 коже је различита у зависности од расе, дела тела,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старости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реће се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 0,5 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На длановима, табанима и потиљку дебљина коже може да буде и већа 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83880" cy="1051560"/>
          </a:xfrm>
        </p:spPr>
        <p:txBody>
          <a:bodyPr/>
          <a:lstStyle/>
          <a:p>
            <a:r>
              <a:rPr lang="sr-Cyrl-RS" dirty="0" smtClean="0"/>
              <a:t>Занимљивост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183880" cy="4416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600" b="1" dirty="0" smtClean="0">
                <a:latin typeface="Times New Roman" pitchFamily="18" charset="0"/>
                <a:cs typeface="Times New Roman" pitchFamily="18" charset="0"/>
              </a:rPr>
              <a:t>Кожа припаднка црне расе садржи исти број меланоцита као кожа припадника беле расе.</a:t>
            </a:r>
          </a:p>
          <a:p>
            <a:pPr>
              <a:buNone/>
            </a:pP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 Разлика у боји коже је последица генетски условљених разлика у нивоу синтезе меланина и разлика у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стрибуцији меланинских гранула у кератиноцитима. </a:t>
            </a:r>
          </a:p>
          <a:p>
            <a:pPr>
              <a:buNone/>
            </a:pP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Код црне расе меланинске грануле су </a:t>
            </a:r>
            <a:r>
              <a:rPr lang="sr-Cyrl-C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дифузно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 расуте у кератиноцитима а код беле расе скупљене су у ткз. </a:t>
            </a:r>
            <a:r>
              <a:rPr lang="sr-Cyrl-C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меланозомске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 комплексе.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074" name="Picture 2" descr="D:\Users\Anica Petković\Desktop\INDUSTRIJSKA FARMACIJA\images (3)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533400"/>
            <a:ext cx="2423160" cy="1211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2971800" cy="6705600"/>
          </a:xfrm>
        </p:spPr>
        <p:txBody>
          <a:bodyPr>
            <a:normAutofit/>
          </a:bodyPr>
          <a:lstStyle/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Меркел-ове ћелије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су неуралног порекла. </a:t>
            </a: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Налазе се међу базалним кератиноцитима и представљају механорецепторне ћелије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3581400" y="381000"/>
            <a:ext cx="5264150" cy="6477000"/>
            <a:chOff x="158" y="663"/>
            <a:chExt cx="2404" cy="3130"/>
          </a:xfrm>
        </p:grpSpPr>
        <p:pic>
          <p:nvPicPr>
            <p:cNvPr id="5" name="Picture 4" descr="Epidermis"/>
            <p:cNvPicPr>
              <a:picLocks noChangeAspect="1" noChangeArrowheads="1"/>
            </p:cNvPicPr>
            <p:nvPr/>
          </p:nvPicPr>
          <p:blipFill>
            <a:blip r:embed="rId2" cstate="print"/>
            <a:srcRect l="19678" r="31651"/>
            <a:stretch>
              <a:fillRect/>
            </a:stretch>
          </p:blipFill>
          <p:spPr bwMode="auto">
            <a:xfrm>
              <a:off x="703" y="754"/>
              <a:ext cx="1185" cy="2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49" y="3249"/>
              <a:ext cx="408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Стратум</a:t>
              </a:r>
            </a:p>
            <a:p>
              <a:pPr algn="ctr"/>
              <a:r>
                <a:rPr lang="sr-Cyrl-CS" sz="1000" b="1"/>
                <a:t>базале</a:t>
              </a:r>
              <a:endParaRPr lang="en-US" sz="1000" b="1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249" y="2341"/>
              <a:ext cx="408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Стратум</a:t>
              </a:r>
            </a:p>
            <a:p>
              <a:pPr algn="ctr"/>
              <a:r>
                <a:rPr lang="sr-Cyrl-CS" sz="1000" b="1"/>
                <a:t>спинозум</a:t>
              </a:r>
              <a:endParaRPr lang="en-US" sz="1000" b="1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49" y="1389"/>
              <a:ext cx="408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Стратум</a:t>
              </a:r>
            </a:p>
            <a:p>
              <a:pPr algn="ctr"/>
              <a:r>
                <a:rPr lang="sr-Cyrl-CS" sz="1000" b="1"/>
                <a:t>гранулозум</a:t>
              </a:r>
              <a:endParaRPr lang="en-US" sz="1000" b="1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249" y="1162"/>
              <a:ext cx="408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Стратум</a:t>
              </a:r>
            </a:p>
            <a:p>
              <a:pPr algn="ctr"/>
              <a:r>
                <a:rPr lang="sr-Cyrl-CS" sz="1000" b="1"/>
                <a:t>луцидум</a:t>
              </a:r>
              <a:endParaRPr lang="en-US" sz="1000" b="1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49" y="935"/>
              <a:ext cx="408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Стратум</a:t>
              </a:r>
            </a:p>
            <a:p>
              <a:pPr algn="ctr"/>
              <a:r>
                <a:rPr lang="sr-Cyrl-CS" sz="1000" b="1"/>
                <a:t>корнеум</a:t>
              </a:r>
              <a:endParaRPr lang="en-US" sz="1000" b="1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1882" y="935"/>
              <a:ext cx="45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sr-Cyrl-CS" sz="1000"/>
                <a:t>Мртви</a:t>
              </a:r>
            </a:p>
            <a:p>
              <a:r>
                <a:rPr lang="sr-Cyrl-CS" sz="1000"/>
                <a:t>кератиноцити</a:t>
              </a:r>
              <a:endParaRPr lang="en-US" sz="1000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1882" y="1480"/>
              <a:ext cx="45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sr-Cyrl-CS" sz="1000"/>
                <a:t>Ламеларне</a:t>
              </a:r>
            </a:p>
            <a:p>
              <a:r>
                <a:rPr lang="sr-Cyrl-CS" sz="1000"/>
                <a:t>грануле</a:t>
              </a:r>
              <a:endParaRPr lang="en-US" sz="1000"/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1882" y="1752"/>
              <a:ext cx="45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sr-Cyrl-CS" sz="1000"/>
                <a:t>Кератиноцит</a:t>
              </a:r>
              <a:endParaRPr lang="en-US" sz="1000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1882" y="2251"/>
              <a:ext cx="45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sr-Cyrl-CS" sz="1000"/>
                <a:t>Лангерхансова</a:t>
              </a:r>
            </a:p>
            <a:p>
              <a:r>
                <a:rPr lang="sr-Cyrl-CS" sz="1000"/>
                <a:t> ћелија</a:t>
              </a:r>
              <a:endParaRPr lang="en-US" sz="1000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1882" y="2976"/>
              <a:ext cx="45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sr-Cyrl-CS" sz="1000"/>
                <a:t>Меланоцит</a:t>
              </a:r>
              <a:endParaRPr lang="en-US" sz="1000"/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1882" y="3203"/>
              <a:ext cx="45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sr-Cyrl-CS" sz="1000" b="1"/>
                <a:t>Меркелова</a:t>
              </a:r>
            </a:p>
            <a:p>
              <a:r>
                <a:rPr lang="sr-Cyrl-CS" sz="1000" b="1"/>
                <a:t> ћелија</a:t>
              </a:r>
              <a:endParaRPr lang="en-US" sz="1000" b="1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1882" y="3475"/>
              <a:ext cx="45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sr-Cyrl-CS" sz="1000"/>
                <a:t>Нервно</a:t>
              </a:r>
            </a:p>
            <a:p>
              <a:r>
                <a:rPr lang="sr-Cyrl-CS" sz="1000"/>
                <a:t>влакно</a:t>
              </a:r>
              <a:endParaRPr lang="en-US" sz="1000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1882" y="3339"/>
              <a:ext cx="45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sr-Cyrl-CS" sz="1000"/>
                <a:t>Проширење</a:t>
              </a:r>
              <a:endParaRPr lang="en-US" sz="1000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158" y="663"/>
              <a:ext cx="2404" cy="3130"/>
            </a:xfrm>
            <a:prstGeom prst="rect">
              <a:avLst/>
            </a:prstGeom>
            <a:noFill/>
            <a:ln w="1905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3200400" cy="632460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CS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Крзно (</a:t>
            </a:r>
            <a:r>
              <a:rPr lang="en-US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dermis</a:t>
            </a:r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Крзно коже је дебљине око 1.5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Састоји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се из три зоне:</a:t>
            </a:r>
          </a:p>
          <a:p>
            <a:pPr algn="just"/>
            <a:r>
              <a:rPr lang="sr-Cyrl-C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папиларне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200" i="1" dirty="0" err="1">
                <a:latin typeface="Times New Roman" pitchFamily="18" charset="0"/>
                <a:cs typeface="Times New Roman" pitchFamily="18" charset="0"/>
              </a:rPr>
              <a:t>papillare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C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субпапиларне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200" i="1" dirty="0" err="1">
                <a:latin typeface="Times New Roman" pitchFamily="18" charset="0"/>
                <a:cs typeface="Times New Roman" pitchFamily="18" charset="0"/>
              </a:rPr>
              <a:t>subpapillare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C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ретикуларне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200" i="1" dirty="0" err="1">
                <a:latin typeface="Times New Roman" pitchFamily="18" charset="0"/>
                <a:cs typeface="Times New Roman" pitchFamily="18" charset="0"/>
              </a:rPr>
              <a:t>reticulare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505200" y="304800"/>
            <a:ext cx="5029200" cy="5867400"/>
            <a:chOff x="0" y="1071"/>
            <a:chExt cx="2433" cy="2522"/>
          </a:xfrm>
        </p:grpSpPr>
        <p:pic>
          <p:nvPicPr>
            <p:cNvPr id="5" name="Picture 4" descr="DA1C1FF30"/>
            <p:cNvPicPr>
              <a:picLocks noChangeAspect="1" noChangeArrowheads="1"/>
            </p:cNvPicPr>
            <p:nvPr/>
          </p:nvPicPr>
          <p:blipFill>
            <a:blip r:embed="rId2" cstate="print"/>
            <a:srcRect l="40158"/>
            <a:stretch>
              <a:fillRect/>
            </a:stretch>
          </p:blipFill>
          <p:spPr bwMode="auto">
            <a:xfrm flipH="1">
              <a:off x="657" y="1071"/>
              <a:ext cx="1776" cy="2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567" y="1071"/>
              <a:ext cx="0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567" y="107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567" y="166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567" y="170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567" y="229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67" y="225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567" y="1706"/>
              <a:ext cx="0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567" y="2296"/>
              <a:ext cx="0" cy="1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0" y="1207"/>
              <a:ext cx="521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/>
                <a:t>Епидерм</a:t>
              </a:r>
              <a:endParaRPr lang="en-US" sz="100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6" y="1752"/>
              <a:ext cx="521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Папиларни</a:t>
              </a:r>
            </a:p>
            <a:p>
              <a:pPr algn="ctr"/>
              <a:r>
                <a:rPr lang="sr-Cyrl-CS" sz="1000" b="1"/>
                <a:t>слој</a:t>
              </a:r>
            </a:p>
            <a:p>
              <a:pPr algn="ctr"/>
              <a:r>
                <a:rPr lang="sr-Cyrl-CS" sz="1000" b="1"/>
                <a:t>дермиса</a:t>
              </a:r>
              <a:endParaRPr lang="en-US" sz="1000" b="1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0" y="2659"/>
              <a:ext cx="521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Ретикуларни</a:t>
              </a:r>
            </a:p>
            <a:p>
              <a:pPr algn="ctr"/>
              <a:r>
                <a:rPr lang="sr-Cyrl-CS" sz="1000" b="1"/>
                <a:t>слој</a:t>
              </a:r>
            </a:p>
            <a:p>
              <a:pPr algn="ctr"/>
              <a:r>
                <a:rPr lang="sr-Cyrl-CS" sz="1000" b="1"/>
                <a:t>дермиса</a:t>
              </a:r>
              <a:endParaRPr lang="en-US" sz="1000" b="1"/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724400" cy="6858000"/>
          </a:xfrm>
        </p:spPr>
        <p:txBody>
          <a:bodyPr>
            <a:noAutofit/>
          </a:bodyPr>
          <a:lstStyle/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Папиларна зона граничи се са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епидермом</a:t>
            </a: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Граница према епидерму јој је таласаста, што је условљено многобројним купастим узвишењима –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папилама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које се увлаче у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епидерм </a:t>
            </a: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Папиле крзна су неједнаке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дебљине</a:t>
            </a: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Најдебље су тамо где је и епидерм дебео, а на деловима где је епидерм танак и оне су веома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танке</a:t>
            </a: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Папила се састоји од везивног ткива, крвних судова и нервних корпускула, а интерпапиларни простори су испуњени епидермом.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648200" y="609600"/>
            <a:ext cx="4495800" cy="5181600"/>
            <a:chOff x="0" y="1071"/>
            <a:chExt cx="2433" cy="2522"/>
          </a:xfrm>
        </p:grpSpPr>
        <p:pic>
          <p:nvPicPr>
            <p:cNvPr id="6" name="Picture 5" descr="DA1C1FF30"/>
            <p:cNvPicPr>
              <a:picLocks noChangeAspect="1" noChangeArrowheads="1"/>
            </p:cNvPicPr>
            <p:nvPr/>
          </p:nvPicPr>
          <p:blipFill>
            <a:blip r:embed="rId2" cstate="print"/>
            <a:srcRect l="40158"/>
            <a:stretch>
              <a:fillRect/>
            </a:stretch>
          </p:blipFill>
          <p:spPr bwMode="auto">
            <a:xfrm flipH="1">
              <a:off x="657" y="1071"/>
              <a:ext cx="1776" cy="2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67" y="1071"/>
              <a:ext cx="0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567" y="107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567" y="166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567" y="170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567" y="2296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567" y="2251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567" y="1706"/>
              <a:ext cx="0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567" y="2296"/>
              <a:ext cx="0" cy="1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0" y="1207"/>
              <a:ext cx="521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/>
                <a:t>Епидерм</a:t>
              </a:r>
              <a:endParaRPr lang="en-US" sz="1000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6" y="1752"/>
              <a:ext cx="521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Папиларни</a:t>
              </a:r>
            </a:p>
            <a:p>
              <a:pPr algn="ctr"/>
              <a:r>
                <a:rPr lang="sr-Cyrl-CS" sz="1000" b="1"/>
                <a:t>слој</a:t>
              </a:r>
            </a:p>
            <a:p>
              <a:pPr algn="ctr"/>
              <a:r>
                <a:rPr lang="sr-Cyrl-CS" sz="1000" b="1"/>
                <a:t>дермиса</a:t>
              </a:r>
              <a:endParaRPr lang="en-US" sz="1000" b="1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0" y="2659"/>
              <a:ext cx="521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Ретикуларни</a:t>
              </a:r>
            </a:p>
            <a:p>
              <a:pPr algn="ctr"/>
              <a:r>
                <a:rPr lang="sr-Cyrl-CS" sz="1000" b="1"/>
                <a:t>слој</a:t>
              </a:r>
            </a:p>
            <a:p>
              <a:pPr algn="ctr"/>
              <a:r>
                <a:rPr lang="sr-Cyrl-CS" sz="1000" b="1"/>
                <a:t>дермиса</a:t>
              </a:r>
              <a:endParaRPr lang="en-US" sz="1000" b="1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05800" cy="6019800"/>
          </a:xfrm>
        </p:spPr>
        <p:txBody>
          <a:bodyPr>
            <a:normAutofit/>
          </a:bodyPr>
          <a:lstStyle/>
          <a:p>
            <a:pPr algn="just"/>
            <a:r>
              <a:rPr lang="sr-Cyrl-CS" sz="3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Крзно</a:t>
            </a:r>
            <a:r>
              <a:rPr lang="sr-Cyrl-CS" sz="3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састављено из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колагених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еластичних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влакана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Ова влакна су чвршће збијена у </a:t>
            </a:r>
            <a:r>
              <a:rPr lang="sr-Cyrl-CS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папиларном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а растреситија у </a:t>
            </a:r>
            <a:r>
              <a:rPr lang="sr-Cyrl-CS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ретикуларном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слоју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крзна</a:t>
            </a: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Везивна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колагена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влакна дају кожи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отпорнист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и чврстину, а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еластична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обезбеђују 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еластичност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Осим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везивних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еластичних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влакана у крзну се налазе и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крвни судови, нервна влакна и ћелијски елементи, корен длаке, знојне и лојне жлезде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Од ћелијских елемената у крзну су заступљени: </a:t>
            </a:r>
            <a:r>
              <a:rPr lang="sr-Cyrl-C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лимфоцити, </a:t>
            </a:r>
            <a:endParaRPr lang="en-US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C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мононуклеарне ћелије</a:t>
            </a:r>
            <a:endParaRPr lang="en-US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Cyrl-C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мастоцити </a:t>
            </a:r>
            <a:endParaRPr lang="en-US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C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хистоцити</a:t>
            </a:r>
            <a:endParaRPr lang="en-US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 крзну се такође налазе 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глатки попречно-пругасти мишићи и нервна влакна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 разлику од епидерма о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 крвних судова присутни су 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артеријски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венски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капилари, а посебну мрежу чине 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лимфни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капилари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098" name="Picture 2" descr="D:\Users\Anica Petković\Desktop\INDUSTRIJSKA FARMACIJA\579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124200"/>
            <a:ext cx="3900606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5791200" cy="601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Поткожно </a:t>
            </a:r>
            <a:r>
              <a:rPr lang="sr-Cyrl-C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ткиво </a:t>
            </a:r>
            <a:endParaRPr lang="sr-Cyrl-C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subcutis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hypodermis, </a:t>
            </a:r>
            <a:r>
              <a:rPr lang="en-US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tela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subcutanea</a:t>
            </a:r>
            <a:r>
              <a:rPr lang="sr-Cyrl-C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Поткожно ткиво сачињава подлогу крзна, богату масним ткивом, издељену преградама везивних влакана</a:t>
            </a: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Ту се налазе </a:t>
            </a:r>
            <a:r>
              <a:rPr lang="sr-Cyrl-C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крвни и лимфни судови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огранци нерава, мноштво различитих ћелијских елемената и оно представља главни резервоар масти – поткожно сало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 местима где је кожа лако покретна поткожно ткиво је растресите грађе</a:t>
            </a: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 местима где је чврсто спојена за подлогу и где не може да се набира састављена је од веома чврстих и грубих везивних влакана.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122" name="Picture 2" descr="D:\Users\Anica Petković\Desktop\INDUSTRIJSKA FARMACIJA\1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511044"/>
            <a:ext cx="3124200" cy="2457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sr-Cyrl-C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Изданци коже (</a:t>
            </a:r>
            <a:r>
              <a:rPr lang="en-US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adnexi</a:t>
            </a:r>
            <a:r>
              <a:rPr lang="sr-Cyrl-C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Изданци коже су: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знојне жлезде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glandulae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sudoriparae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лојне жлезде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glandulae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sebaceae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нокти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unguis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лаке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pili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5562600" cy="6858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sr-Cyrl-C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Знојне жлезде (</a:t>
            </a:r>
            <a:r>
              <a:rPr lang="en-US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glandulae</a:t>
            </a:r>
            <a:r>
              <a:rPr lang="en-U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sudoriparae</a:t>
            </a: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Знојне жлезде се налазе скоро на целој површини коже, тако да их има око три милиона.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На неким деловима тела, као што су табани, њихов број на квадратном центиметру површине износи око 600, на длану и до 1000.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Састављене су из жлезданих ћелија које имају типичну секреторну 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endParaRPr lang="en-GB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GB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Жлезде се састоје од </a:t>
            </a:r>
            <a:r>
              <a:rPr lang="sr-Cyrl-C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изводног канала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 цевастог типа и </a:t>
            </a:r>
            <a:r>
              <a:rPr lang="sr-Cyrl-C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клупчастог секреторног дела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, који је смештен у доњем делу крзна или у поткожном ткиву.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Изводни канал отвара се </a:t>
            </a:r>
            <a:r>
              <a:rPr lang="sr-Cyrl-C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знојном пором 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на површини коже. </a:t>
            </a:r>
            <a:endParaRPr lang="en-GB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Дојка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се може сврстати у модификоване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апокрине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знојне жлезде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146" name="Picture 2" descr="D:\Users\Anica Petković\Desktop\INDUSTRIJSKA FARMACIJA\download (5)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505200"/>
            <a:ext cx="3657600" cy="301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Екрине жлезде </a:t>
            </a:r>
            <a:endParaRPr lang="en-US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sr-Cyrl-C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Апокрине жлезде</a:t>
            </a:r>
            <a:r>
              <a:rPr lang="sr-Cyrl-CS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4572000"/>
          </a:xfrm>
        </p:spPr>
        <p:txBody>
          <a:bodyPr>
            <a:noAutofit/>
          </a:bodyPr>
          <a:lstStyle/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из секреторних ћелија истискују готов секрет у виду знојне течности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при томе саме ћелије жлезда не пропадају и не улазе у састав секрета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такав тип лучења назива се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мерокрино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лучење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мање величине, распоређене су по целој површини тела и функционишу цео ж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ивот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5029200"/>
          </a:xfrm>
        </p:spPr>
        <p:txBody>
          <a:bodyPr>
            <a:normAutofit/>
          </a:bodyPr>
          <a:lstStyle/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Секреција се одвија отпадањем врха ћелијског тела који улази у састав секрета</a:t>
            </a: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жлезде овог типа имају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холокрино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лучење.</a:t>
            </a: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крупније и разликују се у зависности од расе, пола и јединке.</a:t>
            </a: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лоциране само у поједим деловима тела, па се на основу тога деле на: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пазушне, околочмарне, препонске...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534400" cy="6400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коже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је различита а зависи од: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тарости</a:t>
            </a: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асе</a:t>
            </a: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дела тела. </a:t>
            </a: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Код новорођенчета је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ружичаста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, код деце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беличаста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, а код старијих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жућкаста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 неким деловима тела је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мрке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боје (брадавице дојки и генитални органи). </a:t>
            </a:r>
          </a:p>
          <a:p>
            <a:pPr algn="just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Боју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коже условљава количина и распоред кожног пигмента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меланина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Код људи, нарочито беле расе, боја коже зависи од интензитета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прокрв</a:t>
            </a:r>
            <a:r>
              <a:rPr lang="sr-Cyrl-R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ености крзна и дебљине покожице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Тако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ружичасто-црвена боја коже представња последицу брзог и доброг протока артеријске крви. Сунце, као и различити агенси могу да утичу на промену боје коже. </a:t>
            </a: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Површина коже није глатка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на њој се разлкују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гребени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cristae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удубљења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sulci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поре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pori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). Гребени су најизражрнији на длановима и јагодицама прстију.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05800" cy="6096000"/>
          </a:xfrm>
        </p:spPr>
        <p:txBody>
          <a:bodyPr>
            <a:normAutofit/>
          </a:bodyPr>
          <a:lstStyle/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Састав зноја разликује се у зависности да ли је настао секрецијом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екриних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апокриних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жлезда. 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Зној настао лучењем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екриних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жлезда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је слана течност, киселе реакције која, осим воде садржи: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натријум хлорид, трагове алкалних фосфата и сулфата, уреу, трагова амино киселина, беланчевина и масних киселина. 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Зној настао лучењем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апокриних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жлезда је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гушћи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алкалне је реакције, садржи масти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 остале распадне продукте ћелија, због чега подлеже даљем распадању и има специфичан мирис.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Знојне жлезде су веома важни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елиминациони органи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, а зној је њихов елиминациони продукат.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Сматра се да знојне жлезде модификују проток зноја, и то тако што га задржавају или елиминишу, зависно од потреба и стања организма. 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имају важну улогу и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у одржавању терморегулације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 организму. 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Знојењем се организам ослобађа вишка топлоте која се у нагомилава из различитих разлога (физиолошких – током рада или патолошких стања).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Лучење зноја регулисано је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аутономним нервним системом</a:t>
            </a: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лучење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апокриних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жлезда регулисано је и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ендокриним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системом, прврнствено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полним хормонима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На процес лучења утичу и емоционална стања (стрес, узбуђење), количина воде у крви, температура околине....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Сам процес истискивања зноја из знојне жлезде на површину коже врши се путем контракције 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моноепителних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ћелија или електрофизиолошким механизмом.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Лучење зноја путем изводних канала знојних жлезда назива се 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транспирација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6858000" cy="548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Лојне </a:t>
            </a: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жлезде (</a:t>
            </a:r>
            <a:r>
              <a:rPr lang="en-US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glandulae</a:t>
            </a:r>
            <a:r>
              <a:rPr lang="en-U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sebaceae</a:t>
            </a:r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Налазе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се на читавој површини коже </a:t>
            </a:r>
            <a:r>
              <a:rPr lang="sr-Cyrl-C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изузев дланова и табана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 а највише их има на средњем делу лица, темену главе, попрсју и леђима.</a:t>
            </a:r>
          </a:p>
          <a:p>
            <a:r>
              <a:rPr lang="sr-Cyrl-C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Гроздастог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су изгледа и </a:t>
            </a:r>
            <a:r>
              <a:rPr lang="sr-Cyrl-C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алвеоларног типа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 смештене у крзну обично уз корен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длаке</a:t>
            </a:r>
          </a:p>
          <a:p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Секреторну функцију испољавају еволуцијом ћелије мешка. </a:t>
            </a:r>
          </a:p>
          <a:p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Ћелије расту, прскају и отпадају у дупљу мешка као његов сопствени производ – лој. </a:t>
            </a:r>
          </a:p>
          <a:p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Такав начин лучења назива се </a:t>
            </a:r>
            <a:r>
              <a:rPr lang="sr-Cyrl-CS" sz="2200" b="1" dirty="0" smtClean="0">
                <a:latin typeface="Times New Roman" pitchFamily="18" charset="0"/>
                <a:cs typeface="Times New Roman" pitchFamily="18" charset="0"/>
              </a:rPr>
              <a:t>холокрини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, а жлезде које то луче – холокрине жлезде, чији је изразити представник лојна жлезда.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Picture 2" descr="D:\Users\Anica Petković\Desktop\INDUSTRIJSKA FARMACIJA\download (6)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593771"/>
            <a:ext cx="1981200" cy="2264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05800" cy="5943600"/>
          </a:xfrm>
        </p:spPr>
        <p:txBody>
          <a:bodyPr>
            <a:normAutofit/>
          </a:bodyPr>
          <a:lstStyle/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Човек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средњег раста за једну недељу излучи просечно око 100 грама себума (лоја). </a:t>
            </a:r>
          </a:p>
          <a:p>
            <a:pPr algn="just"/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Себум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се састоји од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воде, триглицерида, минералних соли, холестерола, фосфолипида, беланчевина и виших масних киселина нарочито палмитинске и стеаринске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Улога себума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је физиолошки веома значајна: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Он на кожи и коси гради масну превлаку која им обезбеђује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мекоћу, сјај и еластичност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Кожу штити од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претераног испаравања воде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са површине а самим тим и од исушивања.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Масна превлака делује такође као заштитни слој, који кожу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штити од сунчевог зрачења.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улога масне превлаке је и у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спречавању продора микроорганизама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413248"/>
          </a:xfrm>
        </p:spPr>
        <p:txBody>
          <a:bodyPr>
            <a:normAutofit/>
          </a:bodyPr>
          <a:lstStyle/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случају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смањења функције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лојних жлезда кожа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постаје: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нееластична, храпава и сува, позната под називом </a:t>
            </a:r>
            <a:r>
              <a:rPr lang="sr-Cyrl-C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ксеродермија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или рибља кожа а длака крта и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ломљива</a:t>
            </a:r>
          </a:p>
          <a:p>
            <a:pPr marL="514350" indent="-514350" algn="just">
              <a:buFont typeface="+mj-lt"/>
              <a:buAutoNum type="arabicPeriod"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смежурана,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јер у одсуству масне превлаке вода брже и јаче испарава са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површине</a:t>
            </a:r>
          </a:p>
          <a:p>
            <a:pPr marL="514350" indent="-514350" algn="just">
              <a:buFont typeface="+mj-lt"/>
              <a:buAutoNum type="arabicPeriod"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немасна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 сува (дехидратисана).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956048"/>
          </a:xfrm>
        </p:spPr>
        <p:txBody>
          <a:bodyPr>
            <a:normAutofit/>
          </a:bodyPr>
          <a:lstStyle/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 случају </a:t>
            </a:r>
            <a:r>
              <a:rPr lang="sr-Cyrl-C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појачане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функције лојних жлезда кожа је:</a:t>
            </a:r>
          </a:p>
          <a:p>
            <a:pPr algn="just">
              <a:buNone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сјајна и масна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(себореична)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Хиперфункција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лојних жлезда најчешће се јавља у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пубертету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као последица деловања ендокриног система, првенствено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полних хормона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59436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sr-Cyrl-C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НОКАТ (</a:t>
            </a:r>
            <a:r>
              <a:rPr lang="en-U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unguis</a:t>
            </a: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Нокат је епидермална рожаста творевина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као и длака.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Бледо ружичасте је боје до лунуле која је беличаста.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Површина нокта је уздужно избраздана и специфичног сјаја.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Нокат расте неједнако у појединим годишњим добима – лети брже а зими спорије.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Код старијих особа нокти расту спорије а најбрже расту између тридесете и четрдесете године живота.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На ногама расту спорије него на рукама.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153400" cy="5943600"/>
          </a:xfrm>
        </p:spPr>
        <p:txBody>
          <a:bodyPr/>
          <a:lstStyle/>
          <a:p>
            <a:pPr algn="just"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нокту разликујемо: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тело или нокатну плочу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corpus unguis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корен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radix unguis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лежиште или матица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matrix unguis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026" name="Picture 2" descr="D:\Users\Anica Petković\Desktop\INDUSTRIJSKA FARMACIJA\download (7)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5680" y="4521200"/>
            <a:ext cx="5608320" cy="233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0"/>
            <a:ext cx="8305800" cy="6477000"/>
          </a:xfrm>
        </p:spPr>
        <p:txBody>
          <a:bodyPr>
            <a:normAutofit fontScale="92500" lnSpcReduction="20000"/>
          </a:bodyPr>
          <a:lstStyle/>
          <a:p>
            <a:pPr lvl="0"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Тело нокта или нокатна плоча се састоји из: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орожалих ћелија поднокатног епидерма, збијених у плочице које се не љуште, за разлику од орожалих љуспица епидерма коже. </a:t>
            </a: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Беличаста боја на телу нокта потиче од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мехурића ваздуха укљештених између ћелија. </a:t>
            </a: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Нокатна плоча је на спољној страни оголићена док су корен и бочни рубови покривени танком епидермалном превлаком – покожицом (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eronichium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i="1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perionyh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Напрслине тог слоја представљају заноктице.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Тело нокта се завршава слободном ивицом (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margo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liber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која се надноси над јагодицу прста, а на супротном крају постоји полумесечасто бело поље (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lunula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), иза којег је корен нокта. 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Сам нокат лежи на подлози  - матица или лежиште нокта  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matrix unguis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Бочни рубови нокатне плоче смештени су у епидермални набор са лежиштем нокта.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477000"/>
          </a:xfrm>
        </p:spPr>
        <p:txBody>
          <a:bodyPr>
            <a:normAutofit/>
          </a:bodyPr>
          <a:lstStyle/>
          <a:p>
            <a:pPr lvl="0" algn="just">
              <a:buNone/>
            </a:pP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     Корен нокта је под кожом</a:t>
            </a: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директно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належе на лежиште нокта (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matrix unguis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), зону у којој се нокат ствара. </a:t>
            </a:r>
          </a:p>
          <a:p>
            <a:pPr algn="just"/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Корен нокта се наставља у нокатну плочу, која се завршава слободном ивицом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На лежишту нокта разликујемо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крзно и поднокатни епидерм. 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Крзно се састоји из еластичних и везивних влакана. 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Поднокатни епидерм чине само неки слојеви, и то матични, малпигијев и сјајни слој.</a:t>
            </a: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Међу њима је најдебљи сјајни слој, чије се ћелије умножавају и претварају у нокатну рожасту материју.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915400" cy="6858000"/>
          </a:xfrm>
        </p:spPr>
        <p:txBody>
          <a:bodyPr/>
          <a:lstStyle/>
          <a:p>
            <a:pPr algn="ctr">
              <a:buNone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коже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На кожи се разликују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, и то: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CS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покожица</a:t>
            </a: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600" i="1" dirty="0" err="1">
                <a:latin typeface="Times New Roman" pitchFamily="18" charset="0"/>
                <a:cs typeface="Times New Roman" pitchFamily="18" charset="0"/>
              </a:rPr>
              <a:t>epiderm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Cyrl-C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крзно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dermis </a:t>
            </a:r>
            <a:r>
              <a:rPr lang="sr-Cyrl-CS" sz="2600" i="1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cutis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Cyrl-R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C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откожно ткиво 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hypodermis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6" descr="skin-layers-picture"/>
          <p:cNvPicPr>
            <a:picLocks noChangeAspect="1" noChangeArrowheads="1"/>
          </p:cNvPicPr>
          <p:nvPr/>
        </p:nvPicPr>
        <p:blipFill>
          <a:blip r:embed="rId2" cstate="print"/>
          <a:srcRect b="10260"/>
          <a:stretch>
            <a:fillRect/>
          </a:stretch>
        </p:blipFill>
        <p:spPr bwMode="auto">
          <a:xfrm>
            <a:off x="381000" y="27432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153400" cy="5943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Длаке </a:t>
            </a:r>
            <a:r>
              <a:rPr lang="sr-Cyrl-C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pili</a:t>
            </a:r>
            <a:r>
              <a:rPr lang="en-U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Длаке се код човека налазе у виду: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косе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capilitium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CS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бркова и брада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barba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обрва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superciliae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трепавица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ciliae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у подпазушном пределу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hirci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у пубичном пределу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pubes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око носних отвора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vibrissae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у ушном каналу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tragi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танке длачице на кожи тела називају се маље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lanugo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95415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05800" cy="60198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sr-Cyrl-CS" sz="3500" dirty="0" smtClean="0">
                <a:latin typeface="Times New Roman" pitchFamily="18" charset="0"/>
                <a:cs typeface="Times New Roman" pitchFamily="18" charset="0"/>
              </a:rPr>
              <a:t>Длаке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творевине кожног покривача епидермалног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порекла</a:t>
            </a:r>
            <a:endParaRPr lang="sr-Cyrl-C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налазе се 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целој њеној површини изузев дланова, табана и бокова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прстију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Дужина длаке може бити различита. </a:t>
            </a: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Светле длаке су тање и зато их по правилу има више око 100 000, док код тамне косе длаке су дебље и има их око 88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000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Боја длаке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зависи од количине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 облика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пигмента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меланина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у кори длаке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 плавим власима пигмент је у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зрнастом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а у тамним, у </a:t>
            </a: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дифузном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стању. </a:t>
            </a: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Седа (бела) боја настаје продирањем ваздуха у срж длаке и нестанком пигмента у њој.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55756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82000" cy="5867400"/>
          </a:xfrm>
        </p:spPr>
        <p:txBody>
          <a:bodyPr>
            <a:normAutofit lnSpcReduction="10000"/>
          </a:bodyPr>
          <a:lstStyle/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Длаке се покрећу под дејством снопова глатких мишића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erecti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pili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који су инервисани симпатичким нервним влакнима.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Развој длака почиње у трећем месецу интраутериног живота.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По рођењу длаке се мењају, појављује се секундарна коса, која може бити друге боје од оне на рођењу.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Замена власи врши се затим током целог живота.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7451954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длаке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Длака се састоји од: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стабљике-слободног дела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scispus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pili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корена – скривеног у кожи (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radix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pili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лежишта корена 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folliculus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pili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2050" name="Picture 2" descr="D:\Users\Anica Petković\Desktop\INDUSTRIJSKA FARMACIJA\detailed-explanation-hair-structure-anatomy-close-up-blood-vessel-papilla-matrix-arrector-pili-muscle-cortex-cuticle-137221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352799"/>
            <a:ext cx="3352800" cy="35394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7880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8382000" cy="28194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 попречном пресеку стабљике длаке разликују се три слоја: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sr-Cyrl-C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Срж длаке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налази се као светла трака у осовини длаке и различите је дебљине. 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Од ње зависе квалитет и боја длаке. </a:t>
            </a: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Идући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ка врху длаке срж се смањује, а у самој стабљици она може бити неједнаког пречника. 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 ћелијама сржи има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пигмената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а може се наћи и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елеидин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Матичне ћелије сржи налазе се на врху папиле.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5" name="Picture 2" descr="D:\Users\Anica Petković\Desktop\INDUSTRIJSKA FARMACIJA\detailed-explanation-hair-structure-anatomy-close-up-blood-vessel-papilla-matrix-arrector-pili-muscle-cortex-cuticle-137221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8656" y="3962400"/>
            <a:ext cx="2775343" cy="292983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" y="3048000"/>
            <a:ext cx="5791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sr-Cyrl-C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Кора длаке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дговара рожастом слоју епидерма коже. 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Састоји се из издужених вретенастих ћелија кератина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Оне су богате пигментом и боја косе углавном зависи од количине пигмента у њима.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4724400"/>
            <a:ext cx="5791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sr-Cyrl-C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Спољна опна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 састоји из реда спољашњих орожалих, љуспастих ћелија наслаганих једних на друге као цреп на крову. 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Ћелије нису чврсто везане и немају једра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52675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9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Физиологија </a:t>
            </a:r>
            <a:r>
              <a:rPr lang="sr-Cyrl-C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хемијски састав коже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Кожа је највећи орган у људском организму и има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вишеструку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физиолошку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улогу:</a:t>
            </a: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штити организам од физичких и хемијских спољашњих утицаја</a:t>
            </a: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има имунобиолошка својства,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учествује у терморегулацији организма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секреторна и екскреторна функција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спречава продор бактерија и гљивица у организам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учествује у метаболизму воде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један је од путева ресорпције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учествује у општем метаболизму.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12879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Заштитна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улога коже условљена је њеном 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Флексибилношћу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Еластицитетом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оличином воде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Присуством специфичних антитела у њој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Кожа има веома важну улогу у одржавању терморегулације, јер се преко ње елиминише око 80% топлоте створене у организму. 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Терморегулаторну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улогу кожа испољава на два начина: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Пасивним путем, преко поткожног ткива, масног филма и рожастог слоја, који су добри изолатори топлоте.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Активним путем, преко термосензибилног рефлекса, рада вазомотора, секреције зноја и невидљивог испаравања.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58883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35052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Наиме </a:t>
            </a: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према спољној температури кожа делује као изолатор а при јачем утицају хладноће рефлексно долази до </a:t>
            </a:r>
            <a:r>
              <a:rPr lang="sr-Cyrl-CS" sz="2600" b="1" dirty="0">
                <a:latin typeface="Times New Roman" pitchFamily="18" charset="0"/>
                <a:cs typeface="Times New Roman" pitchFamily="18" charset="0"/>
              </a:rPr>
              <a:t>вазоконстрикције</a:t>
            </a: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, што заједно са радом мишића смањује одавање топлоте и спречава расхлађивање.</a:t>
            </a:r>
          </a:p>
          <a:p>
            <a:pPr algn="just">
              <a:buNone/>
            </a:pPr>
            <a:endParaRPr lang="sr-Cyrl-CS" sz="2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На повећање температуре кожа такође реагује рефлексно, али не вазоконстрикцијом већ </a:t>
            </a:r>
            <a:r>
              <a:rPr lang="sr-Cyrl-CS" sz="2600" b="1" dirty="0">
                <a:latin typeface="Times New Roman" pitchFamily="18" charset="0"/>
                <a:cs typeface="Times New Roman" pitchFamily="18" charset="0"/>
              </a:rPr>
              <a:t>вазодилатацојом</a:t>
            </a: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, а затим знојењем и испаравањем воде са површине коже долази до одавања топлоте и расхлађивања.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5" name="Picture 2" descr="D:\Users\Anica Petković\Desktop\INDUSTRIJSKA FARMACIJA\stock-vector-skin-thermoregulation-body-temperature-regulation-if-the-body-is-too-hot-blood-vessels-dilate-1619971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627862"/>
            <a:ext cx="4724400" cy="3230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57856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305800" cy="59436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екреторна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екскреторна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функција коже састоје се у лучењу лојних и знојних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жлезда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Површина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коже прекривена је водено-масном превлаком (хидролипофилни филм), која представља фину емулзију. </a:t>
            </a:r>
          </a:p>
          <a:p>
            <a:pPr algn="just"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Водена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фаза ове емулзије представља водени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раствор: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електролита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угљених хидрата</a:t>
            </a: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азотних једињења међу којима су најзначајније амино киселине.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Водена фаза је продукт лучења </a:t>
            </a:r>
            <a:r>
              <a:rPr lang="sr-Cyrl-C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знојних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жлезда, а у мањој количини садржи воду излучену трансепидермалним путем. </a:t>
            </a:r>
          </a:p>
          <a:p>
            <a:pPr algn="just"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трансепидермални пут је прелазак материје из дубљих слојева коже на површину крећући се кроз кератинске ћелије или између њих.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53059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486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Масна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фаза емулзионог филма представља раствор липофилних супстанци међу којима су најзначајније </a:t>
            </a:r>
            <a:r>
              <a:rPr lang="sr-Cyrl-C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више масне киселине и виши масни алкохоли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, затим кожни липиди и воскови који утичу на конзистенцију филма. </a:t>
            </a: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Ова фаза садржи витамин Д, фосфолипиде и угљоводоник сквален, који је значајан за синтезу холестерола у кожи. </a:t>
            </a: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Масна фаза настаје као продукт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лојних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жлезда, апокриних знојних жлезда и разлагања ћелија рожастог слоја.</a:t>
            </a: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	Главни састојак масне фазе је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себум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односно његове компоненте.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0410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4572000" cy="67056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sr-Cyrl-CS" sz="2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Покожица </a:t>
            </a:r>
            <a:endParaRPr lang="en-US" sz="2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Покожица или епидерм се састоји од следећих слојева: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Матични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слој 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basale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i="1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germinativum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малпигијев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слој 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spinosum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зрнасти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слој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granulosum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сјајни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слој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lucidum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рожасти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слој 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corneum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чији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се површински  слој назива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desquamans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5033963" y="304800"/>
            <a:ext cx="4075112" cy="6076950"/>
            <a:chOff x="3171" y="210"/>
            <a:chExt cx="2567" cy="3584"/>
          </a:xfrm>
        </p:grpSpPr>
        <p:pic>
          <p:nvPicPr>
            <p:cNvPr id="5" name="Picture 5" descr="Figure 2"/>
            <p:cNvPicPr>
              <a:picLocks noChangeAspect="1" noChangeArrowheads="1"/>
            </p:cNvPicPr>
            <p:nvPr/>
          </p:nvPicPr>
          <p:blipFill>
            <a:blip r:embed="rId2" cstate="print"/>
            <a:srcRect l="41658" r="25137" b="4427"/>
            <a:stretch>
              <a:fillRect/>
            </a:stretch>
          </p:blipFill>
          <p:spPr bwMode="auto">
            <a:xfrm>
              <a:off x="3219" y="256"/>
              <a:ext cx="1972" cy="3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6" descr="Figure 2"/>
            <p:cNvPicPr>
              <a:picLocks noChangeAspect="1" noChangeArrowheads="1"/>
            </p:cNvPicPr>
            <p:nvPr/>
          </p:nvPicPr>
          <p:blipFill>
            <a:blip r:embed="rId2" cstate="print"/>
            <a:srcRect l="41658" t="89520" r="53224" b="6853"/>
            <a:stretch>
              <a:fillRect/>
            </a:stretch>
          </p:blipFill>
          <p:spPr bwMode="auto">
            <a:xfrm>
              <a:off x="3459" y="3483"/>
              <a:ext cx="866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7" descr="Figure 2"/>
            <p:cNvPicPr>
              <a:picLocks noChangeAspect="1" noChangeArrowheads="1"/>
            </p:cNvPicPr>
            <p:nvPr/>
          </p:nvPicPr>
          <p:blipFill>
            <a:blip r:embed="rId2" cstate="print"/>
            <a:srcRect l="41658" t="89520" r="53224" b="6853"/>
            <a:stretch>
              <a:fillRect/>
            </a:stretch>
          </p:blipFill>
          <p:spPr bwMode="auto">
            <a:xfrm rot="-5400000">
              <a:off x="4620" y="3329"/>
              <a:ext cx="468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9" descr="Figure 2"/>
            <p:cNvPicPr>
              <a:picLocks noChangeAspect="1" noChangeArrowheads="1"/>
            </p:cNvPicPr>
            <p:nvPr/>
          </p:nvPicPr>
          <p:blipFill>
            <a:blip r:embed="rId2" cstate="print"/>
            <a:srcRect l="41658" t="89520" r="53224" b="6853"/>
            <a:stretch>
              <a:fillRect/>
            </a:stretch>
          </p:blipFill>
          <p:spPr bwMode="auto">
            <a:xfrm>
              <a:off x="4613" y="3453"/>
              <a:ext cx="145" cy="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 descr="Figure 2"/>
            <p:cNvPicPr>
              <a:picLocks noChangeAspect="1" noChangeArrowheads="1"/>
            </p:cNvPicPr>
            <p:nvPr/>
          </p:nvPicPr>
          <p:blipFill>
            <a:blip r:embed="rId2" cstate="print"/>
            <a:srcRect l="41658" t="89520" r="53224" b="6853"/>
            <a:stretch>
              <a:fillRect/>
            </a:stretch>
          </p:blipFill>
          <p:spPr bwMode="auto">
            <a:xfrm flipH="1">
              <a:off x="4808" y="3110"/>
              <a:ext cx="209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7"/>
            <p:cNvSpPr>
              <a:spLocks noChangeArrowheads="1"/>
            </p:cNvSpPr>
            <p:nvPr/>
          </p:nvSpPr>
          <p:spPr bwMode="auto">
            <a:xfrm>
              <a:off x="3688" y="301"/>
              <a:ext cx="705" cy="1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3171" y="392"/>
              <a:ext cx="705" cy="1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4111" y="392"/>
              <a:ext cx="799" cy="1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 flipH="1" flipV="1">
              <a:off x="4533" y="483"/>
              <a:ext cx="1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23"/>
            <p:cNvSpPr>
              <a:spLocks noChangeArrowheads="1"/>
            </p:cNvSpPr>
            <p:nvPr/>
          </p:nvSpPr>
          <p:spPr bwMode="auto">
            <a:xfrm>
              <a:off x="3264" y="392"/>
              <a:ext cx="516" cy="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/>
                <a:t>Дезмозоми</a:t>
              </a:r>
              <a:endParaRPr lang="en-US" sz="1000"/>
            </a:p>
          </p:txBody>
        </p:sp>
        <p:sp>
          <p:nvSpPr>
            <p:cNvPr id="15" name="Rectangle 24"/>
            <p:cNvSpPr>
              <a:spLocks noChangeArrowheads="1"/>
            </p:cNvSpPr>
            <p:nvPr/>
          </p:nvSpPr>
          <p:spPr bwMode="auto">
            <a:xfrm>
              <a:off x="3689" y="302"/>
              <a:ext cx="516" cy="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 dirty="0"/>
                <a:t>Кератиноцити</a:t>
              </a:r>
              <a:endParaRPr lang="en-US" sz="1000" b="1" dirty="0"/>
            </a:p>
          </p:txBody>
        </p:sp>
        <p:sp>
          <p:nvSpPr>
            <p:cNvPr id="16" name="Rectangle 25"/>
            <p:cNvSpPr>
              <a:spLocks noChangeArrowheads="1"/>
            </p:cNvSpPr>
            <p:nvPr/>
          </p:nvSpPr>
          <p:spPr bwMode="auto">
            <a:xfrm>
              <a:off x="4298" y="302"/>
              <a:ext cx="657" cy="1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 dirty="0"/>
                <a:t>Лангерхансова </a:t>
              </a:r>
            </a:p>
            <a:p>
              <a:pPr algn="ctr"/>
              <a:r>
                <a:rPr lang="sr-Cyrl-CS" sz="1000" b="1" dirty="0"/>
                <a:t>ћелија</a:t>
              </a:r>
              <a:endParaRPr lang="en-US" sz="1000" b="1" dirty="0"/>
            </a:p>
          </p:txBody>
        </p:sp>
        <p:sp>
          <p:nvSpPr>
            <p:cNvPr id="17" name="Rectangle 26"/>
            <p:cNvSpPr>
              <a:spLocks noChangeArrowheads="1"/>
            </p:cNvSpPr>
            <p:nvPr/>
          </p:nvSpPr>
          <p:spPr bwMode="auto">
            <a:xfrm>
              <a:off x="4486" y="3250"/>
              <a:ext cx="65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Меркелова </a:t>
              </a:r>
            </a:p>
            <a:p>
              <a:pPr algn="ctr"/>
              <a:r>
                <a:rPr lang="sr-Cyrl-CS" sz="1000" b="1"/>
                <a:t>ћелија</a:t>
              </a:r>
              <a:endParaRPr lang="en-US" sz="1000" b="1"/>
            </a:p>
          </p:txBody>
        </p:sp>
        <p:sp>
          <p:nvSpPr>
            <p:cNvPr id="18" name="Line 27"/>
            <p:cNvSpPr>
              <a:spLocks noChangeShapeType="1"/>
            </p:cNvSpPr>
            <p:nvPr/>
          </p:nvSpPr>
          <p:spPr bwMode="auto">
            <a:xfrm>
              <a:off x="4581" y="3477"/>
              <a:ext cx="93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>
              <a:off x="4675" y="3568"/>
              <a:ext cx="32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/>
                <a:t>Нервни</a:t>
              </a:r>
            </a:p>
            <a:p>
              <a:pPr algn="ctr"/>
              <a:r>
                <a:rPr lang="sr-Cyrl-CS" sz="1000"/>
                <a:t>завршетак</a:t>
              </a:r>
              <a:endParaRPr lang="en-US" sz="1000"/>
            </a:p>
          </p:txBody>
        </p: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>
              <a:off x="3499" y="3432"/>
              <a:ext cx="61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Меланоцити</a:t>
              </a:r>
              <a:endParaRPr lang="en-US" sz="1000" b="1"/>
            </a:p>
          </p:txBody>
        </p:sp>
        <p:sp>
          <p:nvSpPr>
            <p:cNvPr id="21" name="Line 30"/>
            <p:cNvSpPr>
              <a:spLocks noChangeShapeType="1"/>
            </p:cNvSpPr>
            <p:nvPr/>
          </p:nvSpPr>
          <p:spPr bwMode="auto">
            <a:xfrm>
              <a:off x="3453" y="3522"/>
              <a:ext cx="9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33"/>
            <p:cNvSpPr>
              <a:spLocks noChangeShapeType="1"/>
            </p:cNvSpPr>
            <p:nvPr/>
          </p:nvSpPr>
          <p:spPr bwMode="auto">
            <a:xfrm>
              <a:off x="5379" y="43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3" name="Picture 35" descr="Figure 2"/>
            <p:cNvPicPr>
              <a:picLocks noChangeAspect="1" noChangeArrowheads="1"/>
            </p:cNvPicPr>
            <p:nvPr/>
          </p:nvPicPr>
          <p:blipFill>
            <a:blip r:embed="rId3" cstate="print"/>
            <a:srcRect l="89574" t="41658" r="6799" b="54930"/>
            <a:stretch>
              <a:fillRect/>
            </a:stretch>
          </p:blipFill>
          <p:spPr bwMode="auto">
            <a:xfrm>
              <a:off x="4064" y="3386"/>
              <a:ext cx="1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Line 36"/>
            <p:cNvSpPr>
              <a:spLocks noChangeShapeType="1"/>
            </p:cNvSpPr>
            <p:nvPr/>
          </p:nvSpPr>
          <p:spPr bwMode="auto">
            <a:xfrm flipH="1">
              <a:off x="4064" y="3341"/>
              <a:ext cx="46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3499" y="3521"/>
              <a:ext cx="833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/>
                <a:t>Меланинске грануле</a:t>
              </a:r>
              <a:endParaRPr lang="en-US" sz="1000"/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5181" y="2751"/>
              <a:ext cx="422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Базални</a:t>
              </a:r>
            </a:p>
            <a:p>
              <a:pPr algn="ctr"/>
              <a:r>
                <a:rPr lang="sr-Cyrl-CS" sz="1000" b="1"/>
                <a:t>слој</a:t>
              </a:r>
              <a:endParaRPr lang="en-US" sz="1000" b="1"/>
            </a:p>
          </p:txBody>
        </p:sp>
        <p:sp>
          <p:nvSpPr>
            <p:cNvPr id="27" name="Rectangle 40"/>
            <p:cNvSpPr>
              <a:spLocks noChangeArrowheads="1"/>
            </p:cNvSpPr>
            <p:nvPr/>
          </p:nvSpPr>
          <p:spPr bwMode="auto">
            <a:xfrm>
              <a:off x="5181" y="1980"/>
              <a:ext cx="422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Спинозни</a:t>
              </a:r>
            </a:p>
            <a:p>
              <a:pPr algn="ctr"/>
              <a:r>
                <a:rPr lang="sr-Cyrl-CS" sz="1000" b="1"/>
                <a:t>слој</a:t>
              </a:r>
              <a:endParaRPr lang="en-US" sz="1000" b="1"/>
            </a:p>
          </p:txBody>
        </p:sp>
        <p:sp>
          <p:nvSpPr>
            <p:cNvPr id="28" name="Rectangle 41"/>
            <p:cNvSpPr>
              <a:spLocks noChangeArrowheads="1"/>
            </p:cNvSpPr>
            <p:nvPr/>
          </p:nvSpPr>
          <p:spPr bwMode="auto">
            <a:xfrm>
              <a:off x="5226" y="1345"/>
              <a:ext cx="42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Гранулозни</a:t>
              </a:r>
            </a:p>
            <a:p>
              <a:pPr algn="ctr"/>
              <a:r>
                <a:rPr lang="sr-Cyrl-CS" sz="1000" b="1"/>
                <a:t>слој</a:t>
              </a:r>
              <a:endParaRPr lang="en-US" sz="1000" b="1"/>
            </a:p>
          </p:txBody>
        </p:sp>
        <p:sp>
          <p:nvSpPr>
            <p:cNvPr id="29" name="Rectangle 42"/>
            <p:cNvSpPr>
              <a:spLocks noChangeArrowheads="1"/>
            </p:cNvSpPr>
            <p:nvPr/>
          </p:nvSpPr>
          <p:spPr bwMode="auto">
            <a:xfrm>
              <a:off x="5183" y="3250"/>
              <a:ext cx="37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Дермис</a:t>
              </a:r>
              <a:endParaRPr lang="en-US" sz="1000" b="1"/>
            </a:p>
          </p:txBody>
        </p:sp>
        <p:sp>
          <p:nvSpPr>
            <p:cNvPr id="30" name="Rectangle 43"/>
            <p:cNvSpPr>
              <a:spLocks noChangeArrowheads="1"/>
            </p:cNvSpPr>
            <p:nvPr/>
          </p:nvSpPr>
          <p:spPr bwMode="auto">
            <a:xfrm>
              <a:off x="5226" y="800"/>
              <a:ext cx="42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sr-Cyrl-CS" sz="1000" b="1"/>
                <a:t>Корнеални</a:t>
              </a:r>
            </a:p>
            <a:p>
              <a:pPr algn="ctr"/>
              <a:r>
                <a:rPr lang="sr-Cyrl-CS" sz="1000" b="1"/>
                <a:t>слој</a:t>
              </a:r>
              <a:endParaRPr lang="en-US" sz="1000" b="1"/>
            </a:p>
          </p:txBody>
        </p:sp>
        <p:sp>
          <p:nvSpPr>
            <p:cNvPr id="31" name="Rectangle 44"/>
            <p:cNvSpPr>
              <a:spLocks noChangeArrowheads="1"/>
            </p:cNvSpPr>
            <p:nvPr/>
          </p:nvSpPr>
          <p:spPr bwMode="auto">
            <a:xfrm>
              <a:off x="3198" y="210"/>
              <a:ext cx="2540" cy="35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57200"/>
            <a:ext cx="8001000" cy="5791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Површински емулзиони филм има заштитну улогу јер даје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ацидитет кожи. </a:t>
            </a:r>
          </a:p>
          <a:p>
            <a:pPr algn="just">
              <a:buNone/>
            </a:pP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Ацидитет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потиче од слободних органских киселина, амино киселина насталих разлагањем кератина и од различитих састојака зноја.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Са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козметичког становишта значај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хидро/липофилног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дела је веома велики, јер изглед и финоћа коже у многоме зависе од његових својстава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Он чува кожу од негативних утицаја, наглих промена температуре, затим од исушивања и одмашћивња.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4098" name="Picture 2" descr="D:\Users\Anica Petković\Desktop\INDUSTRIJSKA FARMACIJA\ph-balanc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429000"/>
            <a:ext cx="2819400" cy="34663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198381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1534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C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Бактериостатичко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микостатичко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деловање су условљени првенствено присуством масног и киселог филма на њеној површини.</a:t>
            </a: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Кератински слој са својом компактном структуром и физичко-хемијским својствима спречава продор бактерија у дубље слојеве коже. </a:t>
            </a: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Кисели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коже који на највећем делу површине износи око 5.5 не погодује развоју бактерија и гљивица, већ делује као самостерилишући фактор. </a:t>
            </a: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6" name="Picture 2" descr="D:\Users\Anica Petković\Desktop\INDUSTRIJSKA FARMACIJA\ph-balanc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335314"/>
            <a:ext cx="2895600" cy="3560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1207206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57200"/>
            <a:ext cx="8001000" cy="59436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случају померања ацидитета ка алкалној реакцији (пораст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), смањује се одбрамбена моћ коже.</a:t>
            </a: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Алкална средина погодује развоју бактерија и због тога на таквој кожи веома лако долази до инфекције. </a:t>
            </a: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То је разлог зашто су регије коже чији је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(због присуства зноја апокриних знојних жлезда који је алкалне реакције) око 7 веома подложне гљивичним и бактеријским инфекцијама (генитални предео).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202083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077200" cy="5791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Кожа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има значајну улогу у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метаболизму воде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 Око 70% целокупне количине воде у организму налази се у њој и мишићима. </a:t>
            </a: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	Од садржаја воде у кожи у многоме зависи њен изглед.</a:t>
            </a: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Са аспекта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козметологије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значајно је да се губитак воде преко коже одвија и континуираним испаравањем мањих или већих количина са површине коже. </a:t>
            </a: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Ово трансепидермално губљење воде настаје искључиво по принципу дифузије.</a:t>
            </a: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Испарену воду епидерм надокнађује на исти начин из дубљих слојева коже.</a:t>
            </a: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950687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6019800"/>
          </a:xfrm>
        </p:spPr>
        <p:txBody>
          <a:bodyPr/>
          <a:lstStyle/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Колико ће воде кожа изгубити на овај начин зависи од спољних фактора, и то: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Влажности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Струјања ваздуха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Температуре. </a:t>
            </a: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Граница на којој ово испаравање престаје износи око 60% релативне влажности ваздуха.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76885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Еластичност коже зависи од количине воде у рожастом слоју, тако да су спољни утицаји, а нарочито микроклиматски значајни за естетски изглед и стање коже.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Добро формулисани и одабрани козметички препарати делују тако да: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спречавају испаравање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одржавају влажност коже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због чега се примењују у свакодневној нези као део прибора за личну хигијену.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Данас се зна да вода прелази  у дубље слојеве коже до крвних судова где бива ресорбована.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15363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33400"/>
            <a:ext cx="8001000" cy="5638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 овај начин се </a:t>
            </a:r>
            <a:r>
              <a:rPr lang="sr-Cyrl-C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преко коже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могу апликовати и неки лекови. Она се одвија на два начина и то:</a:t>
            </a: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Трансепидермално</a:t>
            </a: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Преко пилосебацеалног апарата. </a:t>
            </a:r>
          </a:p>
          <a:p>
            <a:pPr algn="just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Којим путем ће одређена супстанца продирати и колико брзо ће доспети до крвних судова дерма, зависи од:</a:t>
            </a: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њене природе и физичко-хемијских својстава</a:t>
            </a: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од стања коже</a:t>
            </a:r>
          </a:p>
          <a:p>
            <a:pPr algn="just"/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природ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 растварача, концентрација...</a:t>
            </a:r>
          </a:p>
          <a:p>
            <a:pPr algn="just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односу на природу материје утврђено је да липосолубилне материје брже продиру од хидросолубилних.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04616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229600" cy="5943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брзину ресорпције трансепидермалним путем утиче влажност коже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4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corneum</a:t>
            </a:r>
            <a:r>
              <a:rPr lang="en-US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је хомогена маса чије су ћелије међусобно повезане, дајући слојевиту мембрану, која је најчешће дебела око 15 микрона и која </a:t>
            </a:r>
            <a:r>
              <a:rPr lang="sr-Cyrl-C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пружа отпор у процесу ресорпције кроз кожу.</a:t>
            </a: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Када је хидратисан састоји се од 70% воде, 20% протеина и 5% липида, што значи да хидратацијом повећава запремину четири пута, што се објашњава отварањем одговарајућих структура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corneuma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чиме се обезбеђује лакше и брже продирање материје.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623730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утиче на брзину ресорпције тако што са повећањем температуре повећава се ресорпција због боље прокрвљености. </a:t>
            </a:r>
          </a:p>
          <a:p>
            <a:pPr algn="just"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Брзина ресорпције се повећава додатком специфичних хемијских једињења (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акцелератори ресорпције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Они врло често утичу на структуру појединих слојева коже и представљају токсичне материје њихова клиничка употреба је ограничена.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768738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153400" cy="57912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Козметички препарати су према својој намени тако формулисани да се од њих тражи да одређени састојци пенетрирају до појединих слојева епидерма. 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Највећи број препарата је тако формулисан да остаје на површини коже и ту испољава своја дејства.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Са становишта козметологије познавање ресорптивних одлика коже је значајно у односу на примену биолошки активних супстанција, првенствено хормона, витамина, ензима...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Кожи припада важна улога у </a:t>
            </a: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општем метаболизму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 Преко ње се излучују разне органске материје, које представљају крајње продукте метаболизма (амонијак, уреа) и неоргански продукти као угљен диоксид и вода.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3069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686800" cy="5867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Матични слој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(stratum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basale</a:t>
            </a:r>
            <a:r>
              <a:rPr lang="en-U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представља </a:t>
            </a: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граничну површину између дерма и </a:t>
            </a:r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епидерма 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регенеративни слој епидерма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матични или базални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, где се врши </a:t>
            </a:r>
            <a:r>
              <a:rPr lang="sr-Cyrl-CS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регенерација епидермалних </a:t>
            </a:r>
            <a:r>
              <a:rPr lang="sr-Cyrl-CS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ћелија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Од матичног слоја ка последњем –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рожастом слоју одвија се еволуција ћелија</a:t>
            </a: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Исход-девитализација ћелија (губитак једра и осталих одлика живе ћелије), тј. претварање ћелије у љуспице. 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6" descr="skin-layers-picture"/>
          <p:cNvPicPr>
            <a:picLocks noChangeAspect="1" noChangeArrowheads="1"/>
          </p:cNvPicPr>
          <p:nvPr/>
        </p:nvPicPr>
        <p:blipFill>
          <a:blip r:embed="rId2" cstate="print"/>
          <a:srcRect b="10260"/>
          <a:stretch>
            <a:fillRect/>
          </a:stretch>
        </p:blipFill>
        <p:spPr bwMode="auto">
          <a:xfrm>
            <a:off x="2743200" y="4038600"/>
            <a:ext cx="2971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077200" cy="586740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Респираторна функција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коже је присутна али није од виталног значаја. Размена гасова преко коже представља стоти део од укупне плућне (пулмоналне) респирације.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Важна улога коже је стварање пигмента </a:t>
            </a: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меланина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 Меланин има значајну улогу као заштитни фактор при сунчевом и другим зрачењима.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Сензибилитет коже.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Кожа је инервисана </a:t>
            </a: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цереброспиналним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сензитивним и аутономним (симпатичким односно парасимпатичким) нервним влакнима.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Она веома брзо реагује на разне спољне и унутрашње надражаје. Сензибилитет коже условљен је присуством многих сензитивних нерава који се завршавају у папилама дерма као терминални рецептори.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509201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 сензибилитету коже нарочито велику улогу имају тактилни рецептори, и то: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Додир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Бол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Свраб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Температуру</a:t>
            </a: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Притисак.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03558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Поједини тактилни рецептори нису подједнако расоређени по целој површини коже. 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 додир су највише распоређени на јагодицама прстију руку и ногу,</a:t>
            </a: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 хладноћу и топлоту на уснама, врху језика и очним капцима.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Аутономна нервна влакна (симпатичка и парасимпатичка) инервишу крвне судове,  знојне жлезде, фоликуле длака, глатке мишиће и ћелије које продукују кожни пигмент.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20661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077200" cy="5943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ХЕМИЈСКИ САСТАВ КОЖЕ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Кожа је богата разним неорганским и органским једињењима.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Од електролита садржи натријум и калцијум (екстрацелуларно),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калијум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 магнезијум (интрацелуларно).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Хлор се у кожи налази у великој количини, наиме кожа садржи 50% целокупне количине хлора у организму.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Поред овога у кожи се налазе јод, бром, веће количине сумпора, бакар, цинк, манган, кобалт, никал, гвожђе.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142654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077200" cy="5715000"/>
          </a:xfrm>
        </p:spPr>
        <p:txBody>
          <a:bodyPr>
            <a:normAutofit fontScale="92500" lnSpcReduction="20000"/>
          </a:bodyPr>
          <a:lstStyle/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Електролити имају битну улогу у одржавањеу </a:t>
            </a: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ацидо-базне и хидричне равнотеже коже.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Калцијум је значајан за пермеабилитет крвних капилара.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Бакар има каталитичку улогу у меланогенези и процесу кератинизације.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од органских једињења у кожи се налазе </a:t>
            </a:r>
            <a:r>
              <a:rPr lang="sr-Cyrl-C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угљени хидрати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који представљају основни енергетски материјал.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међу њима највише има глукозе, гликогена и мукополисахарида (гликопротеини).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633807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Липиди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коже су биолошки веома активни. 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Међу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њима су значајни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холестерол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и његови естри и фосфолипиди, који заједно имају важну улогу у ензимским процесима и процесима који регулишу количину воде у ћелијама и међућелијским просторима коже.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Протеини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коже су сферични нуклеопротеини, фосфопротеини, липопротеини, глукопротеини и фибриларни кератин.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У кожи се могу наћи и мокраћна киселина, уреа, амонијак и пурин.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18737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153400" cy="5867400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метаболичким процесима коже велику 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огу имају</a:t>
            </a:r>
          </a:p>
          <a:p>
            <a:pPr algn="just">
              <a:buFont typeface="Courier New" pitchFamily="49" charset="0"/>
              <a:buChar char="o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Заштитне хранљиве материје</a:t>
            </a:r>
          </a:p>
          <a:p>
            <a:pPr algn="just">
              <a:buFont typeface="Courier New" pitchFamily="49" charset="0"/>
              <a:buChar char="o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Витамини</a:t>
            </a:r>
          </a:p>
          <a:p>
            <a:pPr algn="just">
              <a:buFont typeface="Courier New" pitchFamily="49" charset="0"/>
              <a:buChar char="o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Ензими</a:t>
            </a:r>
          </a:p>
          <a:p>
            <a:pPr algn="just">
              <a:buFont typeface="Courier New" pitchFamily="49" charset="0"/>
              <a:buChar char="o"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Хормони.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Ензими имају улогу катализатора у хидролитичким и оксидационим процесима који настају у ћелијама коже.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Витамини најчешће улазе у састав ензима и дејствују као коензими ензимских система.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43081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33400"/>
            <a:ext cx="8077200" cy="5638800"/>
          </a:xfrm>
        </p:spPr>
        <p:txBody>
          <a:bodyPr>
            <a:normAutofit fontScale="92500" lnSpcReduction="20000"/>
          </a:bodyPr>
          <a:lstStyle/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Најважнији међу њима су 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витамини Б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групе који су најчешће коензими оксидационих фермената.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Витамин Ц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улази у састав оксидо-редукционих ензимских система.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Витамин 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има улогу инхибитора у процесу орожавања.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Витамин Х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(биотин) је антисебороични фактор.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Витамин Ф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(есенцијалне масне киселине) повољно делује на крвне судове, стимулише епителизацију, активира дејство других витамина и повећава заштитну способност коже.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21706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153400" cy="5867400"/>
          </a:xfrm>
        </p:spPr>
        <p:txBody>
          <a:bodyPr>
            <a:normAutofit fontScale="92500" lnSpcReduction="10000"/>
          </a:bodyPr>
          <a:lstStyle/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Пантотенска киселина, активирањем бакра, поспешује ницање и раст косе, као и синтезу меланина.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Хормони значајно утичу на сва биохемијска збивања у кожи. </a:t>
            </a: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Пој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дини хормони имају директан и специфичан утицај на функцију коже, међу којима су осим андрогена и полних хормона битни и хормони хипофизе.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204565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94248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Врсте козметичких препарата који се примењују на кожи, коси, ноктима: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репарати за чишћење коже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репарати за негу коже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Препарати за заштиту коже од УВ зрачења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Препарати за негу косе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Препарати за заштиту косе од УВ зрачења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репарати за прање косе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репарати за негу ноктију</a:t>
            </a:r>
          </a:p>
          <a:p>
            <a:pPr marL="514350" indent="-51435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5105400" cy="6858000"/>
          </a:xfrm>
        </p:spPr>
        <p:txBody>
          <a:bodyPr>
            <a:normAutofit/>
          </a:bodyPr>
          <a:lstStyle/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Матични слој чини један ред цилиндричних ћелија које су причвршћене за базалну опну.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Ту се стварају кератински филаменти.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Базални кератиноцити су везани са базалном мембраном помоћу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хемидезмозома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, а са околним кератиноцитима са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дезмозомима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Ћелије овог слоја су митотски активне и од њих настају остали кератиноцити епидерма.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 descr="D:\Users\Anica Petković\Desktop\INDUSTRIJSKA FARMACIJA\EpidermisLayerCells.en.x5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371600"/>
            <a:ext cx="4267200" cy="4655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83880" cy="105156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Млеко за скидање шминке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5122" name="Picture 2" descr="D:\Users\Anica Petković\Downloads\IMG_94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7772400" cy="54292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Метод израде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Компоненте фазе А и фазе Б се загревају на воденом купатилу на температури 70 (А)/75(Б). 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Фаза Б се додаје фази А уз мешање на ротационој пропелерској мешалици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ри температури 60 степени се додаје фаза Ц и брзина мешања смањује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Додаје се фаза Д и меша до хлађења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ХВАЛА НА ПАЖЊИ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5181600" cy="6858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US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Малпигијев </a:t>
            </a:r>
            <a:r>
              <a:rPr lang="sr-Cyrl-C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слој</a:t>
            </a:r>
          </a:p>
          <a:p>
            <a:pPr algn="ctr">
              <a:buNone/>
            </a:pPr>
            <a:r>
              <a:rPr lang="sr-Cyrl-C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stratum </a:t>
            </a:r>
            <a:r>
              <a:rPr lang="en-US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spinosum</a:t>
            </a:r>
            <a:r>
              <a:rPr lang="sr-Cyrl-C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500" b="1" dirty="0" smtClean="0">
                <a:latin typeface="Times New Roman" pitchFamily="18" charset="0"/>
                <a:cs typeface="Times New Roman" pitchFamily="18" charset="0"/>
              </a:rPr>
              <a:t>најдебљи</a:t>
            </a:r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 слој еп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дерма</a:t>
            </a:r>
          </a:p>
          <a:p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Састоји се од 8-10 редова ћелија које су најпре цилиндричне,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према површини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полигоналне и спљоштене</a:t>
            </a:r>
          </a:p>
          <a:p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Ћелије овог слоја се међусобно НЕ додирују већ су повезане нарочитим кончићима-међућелијским мостићима, на чијој се средини налазе чворићи – </a:t>
            </a:r>
            <a:r>
              <a:rPr lang="sr-Cyrl-CS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дезмозоми</a:t>
            </a:r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Сматра се да ови мостићи представљају екстрацелуларне продужетке тонофибрила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и у</a:t>
            </a:r>
            <a:r>
              <a:rPr lang="sr-Cyrl-CS" sz="2500" dirty="0" smtClean="0">
                <a:latin typeface="Times New Roman" pitchFamily="18" charset="0"/>
                <a:cs typeface="Times New Roman" pitchFamily="18" charset="0"/>
              </a:rPr>
              <a:t>лога им је да дају </a:t>
            </a:r>
            <a:r>
              <a:rPr lang="sr-Cyrl-CS" sz="2500" b="1" dirty="0" smtClean="0">
                <a:latin typeface="Times New Roman" pitchFamily="18" charset="0"/>
                <a:cs typeface="Times New Roman" pitchFamily="18" charset="0"/>
              </a:rPr>
              <a:t>чврстину и кохезију епидерму</a:t>
            </a:r>
            <a:endParaRPr lang="sr-Cyrl-CS" sz="2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2" descr="D:\Users\Anica Petković\Desktop\INDUSTRIJSKA FARMACIJA\EpidermisLayerCells.en.x5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371600"/>
            <a:ext cx="4267200" cy="4655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839200" cy="6477000"/>
          </a:xfrm>
        </p:spPr>
        <p:txBody>
          <a:bodyPr>
            <a:normAutofit/>
          </a:bodyPr>
          <a:lstStyle/>
          <a:p>
            <a:pPr algn="just"/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Приликом повреде ћелија малпигијевог слоја појављују се многобројне </a:t>
            </a:r>
            <a:r>
              <a:rPr lang="sr-Cyrl-C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бодље – продужеци</a:t>
            </a: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, који представљају испрекидане мостиће, а они дају ћелијама бодљикав изглед, због чега су добиле назив </a:t>
            </a:r>
            <a:r>
              <a:rPr lang="en-US" sz="25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celulae</a:t>
            </a:r>
            <a:r>
              <a:rPr lang="en-US" sz="25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spinosae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При спољним повредама ови мостићи се надимају и затварају интрацелуларне просторе, те спречавају отицање лимфе. </a:t>
            </a:r>
          </a:p>
          <a:p>
            <a:pPr algn="just"/>
            <a:r>
              <a:rPr lang="sr-Cyrl-CS" sz="2500" b="1" dirty="0">
                <a:latin typeface="Times New Roman" pitchFamily="18" charset="0"/>
                <a:cs typeface="Times New Roman" pitchFamily="18" charset="0"/>
              </a:rPr>
              <a:t>Неки аутори сматрају да имају улогу у стварању међућелијске течности </a:t>
            </a: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лимфе</a:t>
            </a: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лога мостића је да епидерму обезбеде отпорност према разорном дејству спољашњих сила. </a:t>
            </a:r>
          </a:p>
          <a:p>
            <a:pPr algn="just"/>
            <a:r>
              <a:rPr lang="sr-Cyrl-CS" sz="2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Ћелије овог слоја имају једро и способност деобе, па се и овај слој сматра регенеративним</a:t>
            </a:r>
            <a:r>
              <a:rPr lang="sr-Cyrl-CS" sz="25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C34B-7B5F-43EE-A23D-FB0AE27F493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4377</TotalTime>
  <Words>4464</Words>
  <Application>Microsoft Office PowerPoint</Application>
  <PresentationFormat>On-screen Show (4:3)</PresentationFormat>
  <Paragraphs>763</Paragraphs>
  <Slides>72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Aspect</vt:lpstr>
      <vt:lpstr>Индустријска фармација са козметологијом   КОЖА, КОСА И НОКТИ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Занимљивост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Млеко за скидање шминке</vt:lpstr>
      <vt:lpstr>Slide 71</vt:lpstr>
      <vt:lpstr>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кожа</dc:title>
  <dc:creator>Administrator</dc:creator>
  <cp:lastModifiedBy>Anica Petković</cp:lastModifiedBy>
  <cp:revision>118</cp:revision>
  <dcterms:created xsi:type="dcterms:W3CDTF">2012-11-19T11:36:00Z</dcterms:created>
  <dcterms:modified xsi:type="dcterms:W3CDTF">2023-09-03T16:57:06Z</dcterms:modified>
</cp:coreProperties>
</file>